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3" r:id="rId5"/>
    <p:sldId id="262" r:id="rId6"/>
    <p:sldId id="260" r:id="rId7"/>
    <p:sldId id="264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FC021-4429-4874-AC51-3780BC20C653}" type="datetimeFigureOut">
              <a:rPr lang="en-PH" smtClean="0"/>
              <a:t>10/2/2012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F9CC7-CE47-4203-978A-3F96AB6E0A42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FC021-4429-4874-AC51-3780BC20C653}" type="datetimeFigureOut">
              <a:rPr lang="en-PH" smtClean="0"/>
              <a:t>10/2/2012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F9CC7-CE47-4203-978A-3F96AB6E0A42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FC021-4429-4874-AC51-3780BC20C653}" type="datetimeFigureOut">
              <a:rPr lang="en-PH" smtClean="0"/>
              <a:t>10/2/2012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F9CC7-CE47-4203-978A-3F96AB6E0A42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FC021-4429-4874-AC51-3780BC20C653}" type="datetimeFigureOut">
              <a:rPr lang="en-PH" smtClean="0"/>
              <a:t>10/2/2012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F9CC7-CE47-4203-978A-3F96AB6E0A42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FC021-4429-4874-AC51-3780BC20C653}" type="datetimeFigureOut">
              <a:rPr lang="en-PH" smtClean="0"/>
              <a:t>10/2/2012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F9CC7-CE47-4203-978A-3F96AB6E0A42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FC021-4429-4874-AC51-3780BC20C653}" type="datetimeFigureOut">
              <a:rPr lang="en-PH" smtClean="0"/>
              <a:t>10/2/2012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F9CC7-CE47-4203-978A-3F96AB6E0A42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FC021-4429-4874-AC51-3780BC20C653}" type="datetimeFigureOut">
              <a:rPr lang="en-PH" smtClean="0"/>
              <a:t>10/2/2012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F9CC7-CE47-4203-978A-3F96AB6E0A42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FC021-4429-4874-AC51-3780BC20C653}" type="datetimeFigureOut">
              <a:rPr lang="en-PH" smtClean="0"/>
              <a:t>10/2/2012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F9CC7-CE47-4203-978A-3F96AB6E0A42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FC021-4429-4874-AC51-3780BC20C653}" type="datetimeFigureOut">
              <a:rPr lang="en-PH" smtClean="0"/>
              <a:t>10/2/2012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F9CC7-CE47-4203-978A-3F96AB6E0A42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FC021-4429-4874-AC51-3780BC20C653}" type="datetimeFigureOut">
              <a:rPr lang="en-PH" smtClean="0"/>
              <a:t>10/2/2012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F9CC7-CE47-4203-978A-3F96AB6E0A42}" type="slidenum">
              <a:rPr lang="en-PH" smtClean="0"/>
              <a:t>‹#›</a:t>
            </a:fld>
            <a:endParaRPr lang="en-PH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FC021-4429-4874-AC51-3780BC20C653}" type="datetimeFigureOut">
              <a:rPr lang="en-PH" smtClean="0"/>
              <a:t>10/2/2012</a:t>
            </a:fld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FF9CC7-CE47-4203-978A-3F96AB6E0A42}" type="slidenum">
              <a:rPr lang="en-PH" smtClean="0"/>
              <a:t>‹#›</a:t>
            </a:fld>
            <a:endParaRPr lang="en-PH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P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81FF9CC7-CE47-4203-978A-3F96AB6E0A42}" type="slidenum">
              <a:rPr lang="en-PH" smtClean="0"/>
              <a:t>‹#›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63AFC021-4429-4874-AC51-3780BC20C653}" type="datetimeFigureOut">
              <a:rPr lang="en-PH" smtClean="0"/>
              <a:t>10/2/2012</a:t>
            </a:fld>
            <a:endParaRPr lang="en-P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PH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282700" y="412789"/>
            <a:ext cx="7162800" cy="6370975"/>
          </a:xfrm>
          <a:prstGeom prst="rect">
            <a:avLst/>
          </a:prstGeom>
          <a:noFill/>
          <a:ln w="762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PH" sz="7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Cor</a:t>
            </a:r>
            <a:r>
              <a:rPr lang="en-PH" sz="7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PH" sz="7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Jesu</a:t>
            </a:r>
            <a:r>
              <a:rPr lang="en-PH" sz="7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College</a:t>
            </a:r>
          </a:p>
          <a:p>
            <a:pPr algn="ctr"/>
            <a:endParaRPr lang="en-PH" sz="4800" b="1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ctr"/>
            <a:endParaRPr lang="en-PH" sz="48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ctr"/>
            <a:endParaRPr lang="en-PH" sz="4800" b="1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ctr"/>
            <a:endParaRPr lang="en-PH" sz="2400" i="1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ngsana New" pitchFamily="18" charset="-34"/>
            </a:endParaRPr>
          </a:p>
          <a:p>
            <a:pPr algn="ctr"/>
            <a:r>
              <a:rPr lang="en-PH" sz="24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ngsana New" pitchFamily="18" charset="-34"/>
              </a:rPr>
              <a:t>Ms.</a:t>
            </a:r>
            <a:r>
              <a:rPr lang="en-PH" sz="24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ngsana New" pitchFamily="18" charset="-34"/>
              </a:rPr>
              <a:t> Katrina Kate Dianne D. </a:t>
            </a:r>
            <a:r>
              <a:rPr lang="en-PH" sz="24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ngsana New" pitchFamily="18" charset="-34"/>
              </a:rPr>
              <a:t>Punay</a:t>
            </a:r>
            <a:endParaRPr lang="en-PH" sz="2400" b="1" dirty="0" smtClean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ngsana New" pitchFamily="18" charset="-34"/>
            </a:endParaRPr>
          </a:p>
          <a:p>
            <a:pPr algn="ctr"/>
            <a:r>
              <a:rPr lang="en-PH" sz="4800" b="1" u="sng" dirty="0" smtClean="0">
                <a:solidFill>
                  <a:schemeClr val="bg2"/>
                </a:solidFill>
                <a:latin typeface="AngsanaUPC" pitchFamily="18" charset="-34"/>
                <a:cs typeface="AngsanaUPC" pitchFamily="18" charset="-34"/>
              </a:rPr>
              <a:t>7</a:t>
            </a:r>
            <a:r>
              <a:rPr lang="en-PH" sz="4800" b="1" u="sng" baseline="30000" dirty="0" smtClean="0">
                <a:solidFill>
                  <a:schemeClr val="bg2"/>
                </a:solidFill>
                <a:latin typeface="AngsanaUPC" pitchFamily="18" charset="-34"/>
                <a:cs typeface="AngsanaUPC" pitchFamily="18" charset="-34"/>
              </a:rPr>
              <a:t>th</a:t>
            </a:r>
            <a:r>
              <a:rPr lang="en-PH" sz="4800" b="1" u="sng" dirty="0" smtClean="0">
                <a:solidFill>
                  <a:schemeClr val="bg2"/>
                </a:solidFill>
                <a:latin typeface="AngsanaUPC" pitchFamily="18" charset="-34"/>
                <a:cs typeface="AngsanaUPC" pitchFamily="18" charset="-34"/>
              </a:rPr>
              <a:t> Grade English Curriculum Preview</a:t>
            </a:r>
          </a:p>
          <a:p>
            <a:pPr algn="ctr"/>
            <a:r>
              <a:rPr lang="en-PH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ngsanaUPC" pitchFamily="18" charset="-34"/>
                <a:cs typeface="AngsanaUPC" pitchFamily="18" charset="-34"/>
              </a:rPr>
              <a:t>June 2017-March 2018</a:t>
            </a:r>
          </a:p>
          <a:p>
            <a:pPr algn="ctr"/>
            <a:endParaRPr lang="en-PH" sz="4800" b="1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135" y="1524000"/>
            <a:ext cx="2260600" cy="226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11098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9776"/>
            <a:ext cx="9307831" cy="6977776"/>
          </a:xfrm>
        </p:spPr>
      </p:pic>
      <p:sp>
        <p:nvSpPr>
          <p:cNvPr id="5" name="TextBox 4"/>
          <p:cNvSpPr txBox="1"/>
          <p:nvPr/>
        </p:nvSpPr>
        <p:spPr>
          <a:xfrm>
            <a:off x="2256503" y="914400"/>
            <a:ext cx="4800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3200" b="1" dirty="0" smtClean="0">
                <a:solidFill>
                  <a:srgbClr val="CC0099"/>
                </a:solidFill>
                <a:latin typeface="Agency FB" pitchFamily="34" charset="0"/>
              </a:rPr>
              <a:t>By the end of the school-year, you shall have been able to:</a:t>
            </a:r>
            <a:br>
              <a:rPr lang="en-PH" sz="3200" b="1" dirty="0" smtClean="0">
                <a:solidFill>
                  <a:srgbClr val="CC0099"/>
                </a:solidFill>
                <a:latin typeface="Agency FB" pitchFamily="34" charset="0"/>
              </a:rPr>
            </a:br>
            <a:endParaRPr lang="en-PH" sz="3200" b="1" dirty="0" smtClean="0">
              <a:solidFill>
                <a:srgbClr val="CC0099"/>
              </a:solidFill>
              <a:latin typeface="Agency FB" pitchFamily="34" charset="0"/>
            </a:endParaRPr>
          </a:p>
          <a:p>
            <a:pPr marL="285750" indent="-285750" algn="ctr">
              <a:buFont typeface="Wingdings" pitchFamily="2" charset="2"/>
              <a:buChar char="q"/>
            </a:pPr>
            <a:r>
              <a:rPr lang="en-PH" sz="2400" dirty="0" smtClean="0"/>
              <a:t>Practice the different kinds of </a:t>
            </a:r>
            <a:r>
              <a:rPr lang="en-PH" sz="2400" b="1" dirty="0" smtClean="0"/>
              <a:t>writing</a:t>
            </a:r>
            <a:endParaRPr lang="en-PH" sz="2400" b="1" dirty="0"/>
          </a:p>
          <a:p>
            <a:pPr marL="285750" indent="-285750" algn="ctr">
              <a:buFont typeface="Wingdings" pitchFamily="2" charset="2"/>
              <a:buChar char="q"/>
            </a:pPr>
            <a:r>
              <a:rPr lang="en-PH" sz="2400" dirty="0" smtClean="0"/>
              <a:t>Build vocabulary through </a:t>
            </a:r>
            <a:r>
              <a:rPr lang="en-PH" sz="2400" b="1" dirty="0" smtClean="0"/>
              <a:t>reading</a:t>
            </a:r>
            <a:r>
              <a:rPr lang="en-PH" sz="2400" dirty="0" smtClean="0"/>
              <a:t> and </a:t>
            </a:r>
            <a:r>
              <a:rPr lang="en-PH" sz="2400" b="1" dirty="0" smtClean="0"/>
              <a:t>listening</a:t>
            </a:r>
            <a:endParaRPr lang="en-PH" sz="2400" dirty="0" smtClean="0"/>
          </a:p>
          <a:p>
            <a:pPr marL="285750" indent="-285750" algn="ctr">
              <a:buFont typeface="Wingdings" pitchFamily="2" charset="2"/>
              <a:buChar char="q"/>
            </a:pPr>
            <a:r>
              <a:rPr lang="en-PH" sz="2400" dirty="0" smtClean="0"/>
              <a:t>Learn process of </a:t>
            </a:r>
            <a:r>
              <a:rPr lang="en-PH" sz="2400" b="1" dirty="0" smtClean="0"/>
              <a:t>speaking</a:t>
            </a:r>
            <a:r>
              <a:rPr lang="en-PH" sz="2400" dirty="0" smtClean="0"/>
              <a:t> production to application</a:t>
            </a:r>
            <a:endParaRPr lang="en-PH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41" t="6894" r="13579"/>
          <a:stretch/>
        </p:blipFill>
        <p:spPr>
          <a:xfrm>
            <a:off x="-7374" y="4218038"/>
            <a:ext cx="2853813" cy="2639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0102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PH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330496" cy="69376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38400" y="1219200"/>
            <a:ext cx="28194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Grading:</a:t>
            </a:r>
          </a:p>
          <a:p>
            <a:endParaRPr lang="en-PH" dirty="0"/>
          </a:p>
          <a:p>
            <a:pPr marL="285750" indent="-285750">
              <a:buFont typeface="Courier New" pitchFamily="49" charset="0"/>
              <a:buChar char="o"/>
            </a:pPr>
            <a:r>
              <a:rPr lang="en-PH" dirty="0" smtClean="0"/>
              <a:t>Non-verbal cues as carriers of meaning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en-PH" dirty="0" smtClean="0"/>
              <a:t>Active listening strategies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en-PH" dirty="0" smtClean="0"/>
              <a:t>Communication roles appreciation through situations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en-PH" dirty="0" smtClean="0"/>
              <a:t>Appropriate verbal and non-verbal turn-taking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230721943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59" y="0"/>
            <a:ext cx="9155427" cy="6857999"/>
          </a:xfrm>
        </p:spPr>
      </p:pic>
      <p:sp>
        <p:nvSpPr>
          <p:cNvPr id="5" name="TextBox 4"/>
          <p:cNvSpPr txBox="1"/>
          <p:nvPr/>
        </p:nvSpPr>
        <p:spPr>
          <a:xfrm>
            <a:off x="1108588" y="914400"/>
            <a:ext cx="44196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2800" b="1" u="sng" dirty="0" smtClean="0"/>
              <a:t>Second Grading:</a:t>
            </a:r>
          </a:p>
          <a:p>
            <a:pPr algn="ctr"/>
            <a:endParaRPr lang="en-PH" sz="2800" b="1" u="sng" dirty="0" smtClean="0"/>
          </a:p>
          <a:p>
            <a:pPr marL="285750" indent="-285750">
              <a:buFont typeface="Courier New" pitchFamily="49" charset="0"/>
              <a:buChar char="o"/>
            </a:pPr>
            <a:r>
              <a:rPr lang="en-PH" dirty="0" smtClean="0"/>
              <a:t>Significant human experiences through group modalities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en-PH" dirty="0" smtClean="0"/>
              <a:t>Semantic relationships of words and expressions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en-PH" dirty="0" smtClean="0"/>
              <a:t>Arranging words or expressions in clusters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en-PH" dirty="0" smtClean="0"/>
              <a:t>Activating knowledge from predictive devices</a:t>
            </a:r>
          </a:p>
          <a:p>
            <a:pPr marL="285750" indent="-285750">
              <a:buFont typeface="Courier New" pitchFamily="49" charset="0"/>
              <a:buChar char="o"/>
            </a:pPr>
            <a:endParaRPr lang="en-PH" dirty="0" smtClean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99603">
            <a:off x="5448827" y="761822"/>
            <a:ext cx="3285029" cy="20759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51874">
            <a:off x="1748047" y="4186919"/>
            <a:ext cx="4120939" cy="2214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52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491" y="1"/>
            <a:ext cx="5485061" cy="6858000"/>
          </a:xfrm>
        </p:spPr>
      </p:pic>
      <p:sp>
        <p:nvSpPr>
          <p:cNvPr id="5" name="TextBox 4"/>
          <p:cNvSpPr txBox="1"/>
          <p:nvPr/>
        </p:nvSpPr>
        <p:spPr>
          <a:xfrm>
            <a:off x="5542935" y="1600200"/>
            <a:ext cx="28194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2800" b="1" u="sng" dirty="0" smtClean="0"/>
              <a:t>Third Grading:</a:t>
            </a:r>
          </a:p>
          <a:p>
            <a:pPr algn="ctr"/>
            <a:endParaRPr lang="en-PH" sz="2800" u="sng" dirty="0" smtClean="0"/>
          </a:p>
          <a:p>
            <a:pPr marL="285750" indent="-285750">
              <a:buFont typeface="Courier New" pitchFamily="49" charset="0"/>
              <a:buChar char="o"/>
            </a:pPr>
            <a:r>
              <a:rPr lang="en-PH" dirty="0" smtClean="0"/>
              <a:t>Relevance of elements of a text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en-PH" dirty="0" smtClean="0"/>
              <a:t>Validity and unity of details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en-PH" dirty="0"/>
              <a:t>F</a:t>
            </a:r>
            <a:r>
              <a:rPr lang="en-PH" dirty="0" smtClean="0"/>
              <a:t>eatures of oral and written modes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en-PH" dirty="0" smtClean="0"/>
              <a:t>Written discourse, </a:t>
            </a:r>
            <a:r>
              <a:rPr lang="en-PH" dirty="0" err="1" smtClean="0"/>
              <a:t>ie</a:t>
            </a:r>
            <a:r>
              <a:rPr lang="en-PH" dirty="0" smtClean="0"/>
              <a:t>., poetry and essays</a:t>
            </a:r>
          </a:p>
          <a:p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4039962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0"/>
            <a:ext cx="92964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88775" y="855834"/>
            <a:ext cx="5983425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2800" b="1" u="sng" dirty="0" smtClean="0">
                <a:solidFill>
                  <a:schemeClr val="bg1">
                    <a:lumMod val="95000"/>
                  </a:schemeClr>
                </a:solidFill>
              </a:rPr>
              <a:t>Fourth Grading:</a:t>
            </a:r>
          </a:p>
          <a:p>
            <a:pPr algn="ctr"/>
            <a:endParaRPr lang="en-PH" sz="2800" b="1" u="sng" dirty="0" smtClean="0">
              <a:solidFill>
                <a:schemeClr val="bg1">
                  <a:lumMod val="95000"/>
                </a:schemeClr>
              </a:solidFill>
            </a:endParaRPr>
          </a:p>
          <a:p>
            <a:pPr marL="285750" indent="-285750">
              <a:buFont typeface="Courier New" pitchFamily="49" charset="0"/>
              <a:buChar char="o"/>
            </a:pPr>
            <a:r>
              <a:rPr lang="en-PH" sz="2000" dirty="0" smtClean="0">
                <a:solidFill>
                  <a:schemeClr val="bg1">
                    <a:lumMod val="95000"/>
                  </a:schemeClr>
                </a:solidFill>
              </a:rPr>
              <a:t>Appropriate auxiliary and modal verbs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en-PH" sz="2000" dirty="0" smtClean="0">
                <a:solidFill>
                  <a:schemeClr val="bg1">
                    <a:lumMod val="95000"/>
                  </a:schemeClr>
                </a:solidFill>
              </a:rPr>
              <a:t>Correct simple and compound sentence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en-PH" sz="2000" dirty="0" smtClean="0">
                <a:solidFill>
                  <a:schemeClr val="bg1">
                    <a:lumMod val="95000"/>
                  </a:schemeClr>
                </a:solidFill>
              </a:rPr>
              <a:t>Meaningful embedded and kernel sentences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en-PH" sz="2000" dirty="0" smtClean="0">
                <a:solidFill>
                  <a:schemeClr val="bg1">
                    <a:lumMod val="95000"/>
                  </a:schemeClr>
                </a:solidFill>
              </a:rPr>
              <a:t>Appropriate direct or reported speech</a:t>
            </a:r>
            <a:endParaRPr lang="en-PH" sz="20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0084">
            <a:off x="5417350" y="3952860"/>
            <a:ext cx="2881299" cy="23683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16311">
            <a:off x="2895600" y="3896814"/>
            <a:ext cx="2429256" cy="24222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42725">
            <a:off x="5308731" y="2032406"/>
            <a:ext cx="2310966" cy="1735792"/>
          </a:xfrm>
          <a:prstGeom prst="rect">
            <a:avLst/>
          </a:prstGeom>
        </p:spPr>
      </p:pic>
      <p:pic>
        <p:nvPicPr>
          <p:cNvPr id="9" name="Content Placeholder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9048">
            <a:off x="6756318" y="431106"/>
            <a:ext cx="1850073" cy="1776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46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PH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955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31956" y="-5417"/>
            <a:ext cx="3003755" cy="6863417"/>
          </a:xfrm>
          <a:prstGeom prst="rect">
            <a:avLst/>
          </a:prstGeom>
          <a:noFill/>
          <a:ln>
            <a:solidFill>
              <a:schemeClr val="bg2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bliqueTopRight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endParaRPr lang="en-PH" sz="4400" b="1" dirty="0">
              <a:solidFill>
                <a:schemeClr val="bg2">
                  <a:lumMod val="90000"/>
                </a:schemeClr>
              </a:solidFill>
              <a:latin typeface="Agency FB" pitchFamily="34" charset="0"/>
            </a:endParaRPr>
          </a:p>
          <a:p>
            <a:pPr algn="ctr"/>
            <a:r>
              <a:rPr lang="en-PH" sz="4400" b="1" dirty="0" smtClean="0">
                <a:solidFill>
                  <a:schemeClr val="bg2">
                    <a:lumMod val="90000"/>
                  </a:schemeClr>
                </a:solidFill>
                <a:latin typeface="Agency FB" pitchFamily="34" charset="0"/>
              </a:rPr>
              <a:t>LEARNING is an EXPERIENCE.</a:t>
            </a:r>
            <a:br>
              <a:rPr lang="en-PH" sz="4400" b="1" dirty="0" smtClean="0">
                <a:solidFill>
                  <a:schemeClr val="bg2">
                    <a:lumMod val="90000"/>
                  </a:schemeClr>
                </a:solidFill>
                <a:latin typeface="Agency FB" pitchFamily="34" charset="0"/>
              </a:rPr>
            </a:br>
            <a:r>
              <a:rPr lang="en-PH" sz="4400" b="1" dirty="0" smtClean="0">
                <a:solidFill>
                  <a:schemeClr val="bg2">
                    <a:lumMod val="90000"/>
                  </a:schemeClr>
                </a:solidFill>
                <a:latin typeface="Agency FB" pitchFamily="34" charset="0"/>
              </a:rPr>
              <a:t>Everything else is just INFORMATION.</a:t>
            </a:r>
          </a:p>
          <a:p>
            <a:pPr algn="ctr"/>
            <a:r>
              <a:rPr lang="en-PH" sz="4400" b="1" dirty="0" smtClean="0">
                <a:solidFill>
                  <a:schemeClr val="bg2">
                    <a:lumMod val="90000"/>
                  </a:schemeClr>
                </a:solidFill>
                <a:latin typeface="Agency FB" pitchFamily="34" charset="0"/>
              </a:rPr>
              <a:t/>
            </a:r>
            <a:br>
              <a:rPr lang="en-PH" sz="4400" b="1" dirty="0" smtClean="0">
                <a:solidFill>
                  <a:schemeClr val="bg2">
                    <a:lumMod val="90000"/>
                  </a:schemeClr>
                </a:solidFill>
                <a:latin typeface="Agency FB" pitchFamily="34" charset="0"/>
              </a:rPr>
            </a:br>
            <a:r>
              <a:rPr lang="en-PH" sz="4400" b="1" dirty="0" smtClean="0">
                <a:solidFill>
                  <a:schemeClr val="bg2">
                    <a:lumMod val="90000"/>
                  </a:schemeClr>
                </a:solidFill>
                <a:latin typeface="Agency FB" pitchFamily="34" charset="0"/>
              </a:rPr>
              <a:t>-Albert Einstein</a:t>
            </a:r>
            <a:endParaRPr lang="en-PH" sz="4400" b="1" dirty="0">
              <a:solidFill>
                <a:schemeClr val="bg2">
                  <a:lumMod val="90000"/>
                </a:schemeClr>
              </a:solidFill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674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498"/>
            <a:ext cx="9209531" cy="6887497"/>
          </a:xfrm>
        </p:spPr>
      </p:pic>
      <p:sp>
        <p:nvSpPr>
          <p:cNvPr id="5" name="TextBox 4"/>
          <p:cNvSpPr txBox="1"/>
          <p:nvPr/>
        </p:nvSpPr>
        <p:spPr>
          <a:xfrm>
            <a:off x="1295400" y="13716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PH" dirty="0"/>
          </a:p>
        </p:txBody>
      </p:sp>
      <p:sp>
        <p:nvSpPr>
          <p:cNvPr id="8" name="TextBox 7"/>
          <p:cNvSpPr txBox="1"/>
          <p:nvPr/>
        </p:nvSpPr>
        <p:spPr>
          <a:xfrm>
            <a:off x="4611329" y="353960"/>
            <a:ext cx="4038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PH" sz="800" dirty="0" smtClean="0"/>
              <a:t>https://www.google.com.ph/</a:t>
            </a:r>
            <a:r>
              <a:rPr lang="en-PH" sz="800" dirty="0" err="1" smtClean="0"/>
              <a:t>search?hl</a:t>
            </a:r>
            <a:r>
              <a:rPr lang="en-PH" sz="800" dirty="0" smtClean="0"/>
              <a:t>=</a:t>
            </a:r>
            <a:r>
              <a:rPr lang="en-PH" sz="800" dirty="0" err="1" smtClean="0"/>
              <a:t>fil&amp;client</a:t>
            </a:r>
            <a:r>
              <a:rPr lang="en-PH" sz="800" dirty="0" smtClean="0"/>
              <a:t>=</a:t>
            </a:r>
            <a:r>
              <a:rPr lang="en-PH" sz="800" dirty="0" err="1" smtClean="0"/>
              <a:t>firefox-a&amp;hs</a:t>
            </a:r>
            <a:r>
              <a:rPr lang="en-PH" sz="800" dirty="0" smtClean="0"/>
              <a:t>=4oq&amp;rls=</a:t>
            </a:r>
            <a:r>
              <a:rPr lang="en-PH" sz="800" dirty="0" err="1" smtClean="0"/>
              <a:t>org.mozilla:en-US:official&amp;q</a:t>
            </a:r>
            <a:r>
              <a:rPr lang="en-PH" sz="800" dirty="0" smtClean="0"/>
              <a:t>=</a:t>
            </a:r>
            <a:r>
              <a:rPr lang="en-PH" sz="800" dirty="0" err="1" smtClean="0"/>
              <a:t>philippine+english+books&amp;bav</a:t>
            </a:r>
            <a:r>
              <a:rPr lang="en-PH" sz="800" dirty="0" smtClean="0"/>
              <a:t>=on.2,or.r_gc.r_pw.r_qf.&amp;biw=1194&amp;bih=526&amp;um=1&amp;ie=UTF-8&amp;tbm=</a:t>
            </a:r>
            <a:r>
              <a:rPr lang="en-PH" sz="800" dirty="0" err="1" smtClean="0"/>
              <a:t>isch&amp;source</a:t>
            </a:r>
            <a:r>
              <a:rPr lang="en-PH" sz="800" dirty="0" smtClean="0"/>
              <a:t>=</a:t>
            </a:r>
            <a:r>
              <a:rPr lang="en-PH" sz="800" dirty="0" err="1" smtClean="0"/>
              <a:t>og&amp;sa</a:t>
            </a:r>
            <a:r>
              <a:rPr lang="en-PH" sz="800" dirty="0" smtClean="0"/>
              <a:t>=</a:t>
            </a:r>
            <a:r>
              <a:rPr lang="en-PH" sz="800" dirty="0" err="1" smtClean="0"/>
              <a:t>N&amp;tab</a:t>
            </a:r>
            <a:r>
              <a:rPr lang="en-PH" sz="800" dirty="0" smtClean="0"/>
              <a:t>=</a:t>
            </a:r>
            <a:r>
              <a:rPr lang="en-PH" sz="800" dirty="0" err="1" smtClean="0"/>
              <a:t>wi&amp;ei</a:t>
            </a:r>
            <a:r>
              <a:rPr lang="en-PH" sz="800" dirty="0" smtClean="0"/>
              <a:t>=JSlqUKbrD5DImQXB-oCABA#um=1&amp;hl=</a:t>
            </a:r>
            <a:r>
              <a:rPr lang="en-PH" sz="800" dirty="0" err="1" smtClean="0"/>
              <a:t>fil&amp;client</a:t>
            </a:r>
            <a:r>
              <a:rPr lang="en-PH" sz="800" dirty="0" smtClean="0"/>
              <a:t>=</a:t>
            </a:r>
            <a:r>
              <a:rPr lang="en-PH" sz="800" dirty="0" err="1" smtClean="0"/>
              <a:t>firefox-a&amp;rls</a:t>
            </a:r>
            <a:r>
              <a:rPr lang="en-PH" sz="800" dirty="0" smtClean="0"/>
              <a:t>=org.mozilla:en-US%3Aofficial&amp;tbm=</a:t>
            </a:r>
            <a:r>
              <a:rPr lang="en-PH" sz="800" dirty="0" err="1" smtClean="0"/>
              <a:t>isch&amp;sa</a:t>
            </a:r>
            <a:r>
              <a:rPr lang="en-PH" sz="800" dirty="0" smtClean="0"/>
              <a:t>=1&amp;q=</a:t>
            </a:r>
            <a:r>
              <a:rPr lang="en-PH" sz="800" dirty="0" err="1" smtClean="0"/>
              <a:t>knowledge+background&amp;oq</a:t>
            </a:r>
            <a:r>
              <a:rPr lang="en-PH" sz="800" dirty="0" smtClean="0"/>
              <a:t>=</a:t>
            </a:r>
            <a:r>
              <a:rPr lang="en-PH" sz="800" dirty="0" err="1" smtClean="0"/>
              <a:t>knowledge+background&amp;gs_l</a:t>
            </a:r>
            <a:r>
              <a:rPr lang="en-PH" sz="800" dirty="0" smtClean="0"/>
              <a:t>=img.3..0i19.26320.30278.56.30495.19.14.1.0.0.7.249.2677.0j9j5.14.0...0.0...1c.1.dYziONso2Ao&amp;pbx=1&amp;bav=on.2,or.r_gc.r_pw.r_qf.&amp;fp=a77ab0e6adced354&amp;biw=1194&amp;bih=526</a:t>
            </a:r>
          </a:p>
          <a:p>
            <a:pPr marL="285750" indent="-285750">
              <a:buFont typeface="Arial" pitchFamily="34" charset="0"/>
              <a:buChar char="•"/>
            </a:pPr>
            <a:endParaRPr lang="en-PH" sz="800" dirty="0"/>
          </a:p>
        </p:txBody>
      </p:sp>
      <p:sp>
        <p:nvSpPr>
          <p:cNvPr id="18" name="TextBox 17"/>
          <p:cNvSpPr txBox="1"/>
          <p:nvPr/>
        </p:nvSpPr>
        <p:spPr>
          <a:xfrm>
            <a:off x="381000" y="304800"/>
            <a:ext cx="42672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800" dirty="0" smtClean="0"/>
              <a:t>References:</a:t>
            </a:r>
          </a:p>
          <a:p>
            <a:endParaRPr lang="en-PH" sz="8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PH" sz="800" dirty="0" smtClean="0"/>
              <a:t>K to 12 Curriculum Guide English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PH" sz="800" dirty="0" smtClean="0"/>
              <a:t>http://www.google.com.ph/imgres?um=1&amp;hl=fil&amp;client=firefox-a&amp;rls=org.mozilla:en-US:official&amp;biw=1194&amp;bih=526&amp;tbm=isch&amp;tbnid=o_PGMI8j15g8eM:&amp;imgrefurl=http://www.wcboe.k12.md.us/custom_pages/005/MAIN/WebQuests%2520-%2520An%2520Introduction_files/frame.htm&amp;docid=nuLa3A6IbWEm1M&amp;imgurl=http://www.wcboe.k12.md.us/custom_pages/005/MAIN/WebQuests%252520-%252520An%252520Introduction_files/master03_background.jpg&amp;w=534&amp;h=400&amp;ei=BC5qUOSqNcnzmAXpj4GADA&amp;zoom=1&amp;iact=hc&amp;vpx=896&amp;vpy=193&amp;dur=2475&amp;hovh=194&amp;hovw=259&amp;tx=158&amp;ty=104&amp;sig=113532538998090956203&amp;page=3&amp;tbnh=154&amp;tbnw=206&amp;start=28&amp;ndsp=15&amp;ved=1t:429,r:14,s:28,i:202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PH" sz="800" dirty="0" smtClean="0"/>
              <a:t>http://www.google.com.ph/imgres?start=118&amp;um=1&amp;hl=fil&amp;client=firefox-a&amp;rls=org.mozilla:en-US:official&amp;biw=1194&amp;bih=526&amp;tbm=isch&amp;tbnid=vaFis89T7fX8tM:&amp;imgrefurl=http://www.123rf.com/photo_10686692_concentrate-student-girl-writing-isolated-on-white-background.html&amp;docid=6jGZQKLIgE1Q9M&amp;itg=1&amp;imgurl=http://us.123rf.com/400wm/400/400/luckybusiness/luckybusiness1109/luckybusiness110900242/10686692-concentrate-student-girl-writing-isolated-on-white-background.jpg&amp;w=400&amp;h=267&amp;ei=Uy5qULTHCPDAmQWgv4CICA&amp;zoom=1&amp;iact=hc&amp;vpx=782&amp;vpy=250&amp;dur=924&amp;hovh=183&amp;hovw=275&amp;tx=162&amp;ty=151&amp;sig=113532538998090956203&amp;page=7&amp;tbnh=150&amp;tbnw=231&amp;ndsp=16&amp;ved=1t:429,r:3,s:118,i:88</a:t>
            </a:r>
          </a:p>
          <a:p>
            <a:pPr marL="285750" indent="-285750">
              <a:buFont typeface="Wingdings" pitchFamily="2" charset="2"/>
              <a:buChar char="§"/>
            </a:pPr>
            <a:endParaRPr lang="en-PH" sz="8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PH" sz="800" dirty="0" smtClean="0"/>
              <a:t>http://www.google.com.ph/imgres?um=1&amp;hl=fil&amp;client=firefox-a&amp;rls=org.mozilla:en-US:official&amp;biw=1194&amp;bih=526&amp;tbm=isch&amp;tbnid=_C5OdqzA-3zk5M:&amp;imgrefurl=http://www.clipartof.com/interior_wall_decor/details/Knowledge-Bursting-From-An-Open-Book-On-A-Yellow-Background-Poster-Art-Print-46471&amp;docid=6k2bojR2LPJoaM&amp;imgurl=http://images.clipartof.com/small/46471-Knowledge-Bursting-From-An-Open-Book-On-A-Yellow-Background-Poster-Art-Print.jpg&amp;w=450&amp;h=338&amp;ei=0zBqUImiM4HomAXT-IHABw&amp;zoom=1&amp;iact=hc&amp;vpx=127&amp;vpy=164&amp;dur=3564&amp;hovh=194&amp;hovw=259&amp;tx=133&amp;ty=87&amp;sig=113532538998090956203&amp;page=1&amp;tbnh=163&amp;tbnw=233&amp;start=0&amp;ndsp=10&amp;ved=1t:429,r:0,s:0,i:64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PH" sz="800" dirty="0" smtClean="0"/>
              <a:t>http://www.google.com.ph/imgres?um=1&amp;hl=fil&amp;client=firefox-a&amp;rls=org.mozilla:en-US:official&amp;biw=1194&amp;bih=526&amp;tbm=isch&amp;tbnid=3LgBrz_irA5P-M:&amp;imgrefurl=http://www.123rf.com/clipart-vector/pen_and_paper.html&amp;docid=F3UJ5PcdfESUyM&amp;imgurl=http://us.cdn4.123rf.com/168nwm/almoond/almoond1102/almoond110200373/8898342-background-with-old-paper-candle-and-a-candle-vector-illustration.jpg&amp;w=155&amp;h=168&amp;ei=aCxqUMiDKMGjmQXT7YHwDA&amp;zoom=1&amp;iact=hc&amp;vpx=145&amp;vpy=307&amp;dur=442&amp;hovh=134&amp;hovw=124&amp;tx=67&amp;ty=103&amp;sig=113532538998090956203&amp;page=1&amp;tbnh=134&amp;tbnw=124&amp;start=0&amp;ndsp=11&amp;ved=1t:429,r:5,s:0,i:80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PH" sz="800" dirty="0" smtClean="0"/>
              <a:t>http://www.google.com.ph/imgres?um=1&amp;hl=fil&amp;client=firefox-a&amp;rls=org.mozilla:en-US:official&amp;biw=1194&amp;bih=526&amp;tbm=isch&amp;tbnid=o_PGMI8j15g8eM:&amp;imgrefurl=http://www.wcboe.k12.md.us/custom_pages/005/MAIN/WebQuests%2520-%2520An%2520Introduction_files/frame.htm&amp;docid=nuLa3A6IbWEm1M&amp;imgurl=http://www.wcboe.k12.md.us/custom_pages/005/MAIN/WebQuests%252520-%252520An%252520Introduction_files/master03_background.jpg&amp;w=534&amp;h=400&amp;ei=BC5qUOSqNcnzmAXpj4GADA&amp;zoom=1&amp;iact=hc&amp;vpx=896&amp;vpy=193&amp;dur=2475&amp;hovh=194&amp;hovw=259&amp;tx=158&amp;ty=104&amp;sig=113532538998090956203&amp;page=3&amp;tbnh=154&amp;tbnw=206&amp;start=28&amp;ndsp=15&amp;ved=1t:429,r:14,s:28,i:202</a:t>
            </a:r>
            <a:endParaRPr lang="en-PH" sz="800" dirty="0"/>
          </a:p>
        </p:txBody>
      </p:sp>
    </p:spTree>
    <p:extLst>
      <p:ext uri="{BB962C8B-B14F-4D97-AF65-F5344CB8AC3E}">
        <p14:creationId xmlns:p14="http://schemas.microsoft.com/office/powerpoint/2010/main" val="838266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150</TotalTime>
  <Words>213</Words>
  <Application>Microsoft Office PowerPoint</Application>
  <PresentationFormat>On-screen Show (4:3)</PresentationFormat>
  <Paragraphs>49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Adjacency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acer</dc:creator>
  <cp:lastModifiedBy>acer</cp:lastModifiedBy>
  <cp:revision>17</cp:revision>
  <dcterms:created xsi:type="dcterms:W3CDTF">2012-10-01T23:19:30Z</dcterms:created>
  <dcterms:modified xsi:type="dcterms:W3CDTF">2012-10-02T01:50:05Z</dcterms:modified>
</cp:coreProperties>
</file>